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  <p:sldMasterId id="2147485544" r:id="rId2"/>
    <p:sldMasterId id="2147485562" r:id="rId3"/>
    <p:sldMasterId id="2147485550" r:id="rId4"/>
  </p:sldMasterIdLst>
  <p:notesMasterIdLst>
    <p:notesMasterId r:id="rId42"/>
  </p:notesMasterIdLst>
  <p:handoutMasterIdLst>
    <p:handoutMasterId r:id="rId43"/>
  </p:handoutMasterIdLst>
  <p:sldIdLst>
    <p:sldId id="453" r:id="rId5"/>
    <p:sldId id="396" r:id="rId6"/>
    <p:sldId id="312" r:id="rId7"/>
    <p:sldId id="493" r:id="rId8"/>
    <p:sldId id="496" r:id="rId9"/>
    <p:sldId id="497" r:id="rId10"/>
    <p:sldId id="500" r:id="rId11"/>
    <p:sldId id="501" r:id="rId12"/>
    <p:sldId id="502" r:id="rId13"/>
    <p:sldId id="503" r:id="rId14"/>
    <p:sldId id="498" r:id="rId15"/>
    <p:sldId id="499" r:id="rId16"/>
    <p:sldId id="504" r:id="rId17"/>
    <p:sldId id="505" r:id="rId18"/>
    <p:sldId id="507" r:id="rId19"/>
    <p:sldId id="506" r:id="rId20"/>
    <p:sldId id="511" r:id="rId21"/>
    <p:sldId id="510" r:id="rId22"/>
    <p:sldId id="516" r:id="rId23"/>
    <p:sldId id="519" r:id="rId24"/>
    <p:sldId id="540" r:id="rId25"/>
    <p:sldId id="520" r:id="rId26"/>
    <p:sldId id="522" r:id="rId27"/>
    <p:sldId id="523" r:id="rId28"/>
    <p:sldId id="524" r:id="rId29"/>
    <p:sldId id="525" r:id="rId30"/>
    <p:sldId id="528" r:id="rId31"/>
    <p:sldId id="537" r:id="rId32"/>
    <p:sldId id="538" r:id="rId33"/>
    <p:sldId id="539" r:id="rId34"/>
    <p:sldId id="529" r:id="rId35"/>
    <p:sldId id="530" r:id="rId36"/>
    <p:sldId id="532" r:id="rId37"/>
    <p:sldId id="536" r:id="rId38"/>
    <p:sldId id="534" r:id="rId39"/>
    <p:sldId id="487" r:id="rId40"/>
    <p:sldId id="488" r:id="rId41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550"/>
    <a:srgbClr val="729AA8"/>
    <a:srgbClr val="92B1BC"/>
    <a:srgbClr val="3E5D8A"/>
    <a:srgbClr val="283C5A"/>
    <a:srgbClr val="C6D9F1"/>
    <a:srgbClr val="E1E8F5"/>
    <a:srgbClr val="E1E8F1"/>
    <a:srgbClr val="1F497D"/>
    <a:srgbClr val="83A6B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6179" autoAdjust="0"/>
    <p:restoredTop sz="75108" autoAdjust="0"/>
  </p:normalViewPr>
  <p:slideViewPr>
    <p:cSldViewPr>
      <p:cViewPr varScale="1">
        <p:scale>
          <a:sx n="66" d="100"/>
          <a:sy n="66" d="100"/>
        </p:scale>
        <p:origin x="-486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E3E538A-9286-48FA-96B9-167D2767DC6E}" type="datetimeFigureOut">
              <a:rPr lang="en-US"/>
              <a:pPr>
                <a:defRPr/>
              </a:pPr>
              <a:t>11/29/2013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6900"/>
            <a:ext cx="4160838" cy="366713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775" y="6946900"/>
            <a:ext cx="4160838" cy="366713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23DC20B-56DC-40FC-AA2B-4C71DC6426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007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C359C05-5D45-4CA1-86DC-A369D1964221}" type="datetimeFigureOut">
              <a:rPr lang="en-US"/>
              <a:pPr>
                <a:defRPr/>
              </a:pPr>
              <a:t>11/29/2013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3388" y="549275"/>
            <a:ext cx="3654425" cy="2741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38" y="3473450"/>
            <a:ext cx="7680325" cy="3292475"/>
          </a:xfrm>
          <a:prstGeom prst="rect">
            <a:avLst/>
          </a:prstGeom>
        </p:spPr>
        <p:txBody>
          <a:bodyPr vert="horz" lIns="94851" tIns="47425" rIns="94851" bIns="4742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6900"/>
            <a:ext cx="4160838" cy="366713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775" y="6946900"/>
            <a:ext cx="4160838" cy="366713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558AE51-9944-4048-A207-77418EAFDA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1858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1C4CDDA2-C4EF-434B-B528-CD1B57EEC1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84044F50-FCD9-483C-9458-7781350E8E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ea typeface="Arial Unicode MS" pitchFamily="34" charset="-128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>
                <a:latin typeface="Tahoma" pitchFamily="34" charset="0"/>
                <a:ea typeface="Arial Unicode MS" pitchFamily="34" charset="-128"/>
                <a:cs typeface="Tahoma" pitchFamily="34" charset="0"/>
              </a:defRPr>
            </a:lvl1pPr>
            <a:lvl2pPr>
              <a:buFontTx/>
              <a:buBlip>
                <a:blip r:embed="rId2"/>
              </a:buBlip>
              <a:defRPr>
                <a:latin typeface="Tahoma" pitchFamily="34" charset="0"/>
                <a:ea typeface="Arial Unicode MS" pitchFamily="34" charset="-128"/>
                <a:cs typeface="Tahoma" pitchFamily="34" charset="0"/>
              </a:defRPr>
            </a:lvl2pPr>
            <a:lvl3pPr>
              <a:buFontTx/>
              <a:buBlip>
                <a:blip r:embed="rId2"/>
              </a:buBlip>
              <a:defRPr>
                <a:latin typeface="Tahoma" pitchFamily="34" charset="0"/>
                <a:ea typeface="Arial Unicode MS" pitchFamily="34" charset="-128"/>
                <a:cs typeface="Tahoma" pitchFamily="34" charset="0"/>
              </a:defRPr>
            </a:lvl3pPr>
            <a:lvl4pPr>
              <a:buFontTx/>
              <a:buBlip>
                <a:blip r:embed="rId2"/>
              </a:buBlip>
              <a:defRPr>
                <a:latin typeface="Tahoma" pitchFamily="34" charset="0"/>
                <a:ea typeface="Arial Unicode MS" pitchFamily="34" charset="-128"/>
                <a:cs typeface="Tahoma" pitchFamily="34" charset="0"/>
              </a:defRPr>
            </a:lvl4pPr>
            <a:lvl5pPr>
              <a:buFontTx/>
              <a:buBlip>
                <a:blip r:embed="rId2"/>
              </a:buBlip>
              <a:defRPr>
                <a:latin typeface="Tahoma" pitchFamily="34" charset="0"/>
                <a:ea typeface="Arial Unicode MS" pitchFamily="34" charset="-128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7BDB91E0-5081-4FC8-9F2E-DD06CC1B42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41F36-1024-4D49-B4AB-44A585D715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4979D-FC75-4199-AF68-2920E47091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6234A-553D-49DE-AD65-DAE8E5FF91E4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07FE9-E829-425E-A16A-3A9FAC606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85490-C545-4FCE-8DEE-BC8A46EB4871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25530-AB89-4016-888C-BEC520E923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0064C-34DB-4E3B-A53C-1CAF4140A258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1079C-4F12-488E-B34E-40762BDEB1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40E9B-CBB0-4FF6-982A-588A3FB389AB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B7907-81FB-429B-B255-9ACFAD77B4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46950-1CC2-49E9-A0DE-B959FB051C86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95577-6567-4F72-983A-A2C7E7E3B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401F7-879A-4261-B2E0-C999A57811FF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752A-51C0-4093-9E1A-85AC7626F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2D7DA-D2C3-48A7-8023-42B5D42C6F5D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595C6-012B-41C2-8B5A-4920C63D0B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7ECBB-EC6C-4B89-BF1B-AB859B8689C6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58E81-063D-47EC-B144-4F4BD9AA44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0657F-A0C3-4516-BB45-3CC9FA3DC89F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4A7BA-D248-4288-8CA4-93E67DD54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E2D37-60C6-4E33-A165-8C0C7560693B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6E413-A160-4AFE-AEF7-06E4FE18F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08103-5268-4988-8E85-914CCDDC0231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3924F-129F-465D-8D7C-FEDF8EF6DA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40A21-6F46-40D8-A7F8-747460777C78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CA1CB-47F8-4370-8B1F-862940CC67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9EB86-F5CA-4518-88A4-AF4DCFD15F53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E2FDA-6624-40D6-B03A-E00245BF3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F35EA-209D-4B67-B773-C58F13D992EB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F1779-746C-4A19-98A2-F16DCF366F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7CDDE-340D-4604-985F-3A2DB3922BD6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05B2D-50C8-486D-A52B-4051AC91C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D0B7E-35DF-4F3D-81FA-FD94007C3652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EF77C-F8E5-43D6-B43E-884D7CD32C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8AE64-58E6-42C5-9253-56C2156BC17A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1BBA6-FB6F-461E-9B70-B21B1F152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70B49-46B1-447C-B8C4-9106BE25EA35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863B0-66F9-40ED-B181-06FE3FCAD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395BD-C529-41FF-B4B8-D9BB00E5F023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11E52-A3C5-4E74-92A9-3F490DBBEA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696F4-DEE4-49CB-ADEA-A2F4C5C34B1F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2A664-10B5-4090-A96F-3FAEC0E028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40793-AFDD-40F0-BAB7-DA8C5A47F978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2E0CE-7C46-427E-B609-E96CFBA891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3BF5F-A70A-4D90-9B07-C203E5C48077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C5AB9-F624-41EA-8FD9-4EEBA7CA40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23248-1735-48B1-A207-DB20B92CE055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9A056-D6B0-468E-8BAE-03762051E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68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3124200" y="6172200"/>
            <a:ext cx="6019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endParaRPr lang="en-US" sz="14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3291" y="6504801"/>
            <a:ext cx="26569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spc="100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0000" endA="300" endPos="50000" dist="29997" dir="5400000" sy="-100000" algn="bl" rotWithShape="0"/>
                </a:effectLst>
                <a:latin typeface="Tahoma" pitchFamily="34" charset="0"/>
                <a:cs typeface="Tahoma" pitchFamily="34" charset="0"/>
              </a:rPr>
              <a:t>Latin America Road Show 2008</a:t>
            </a:r>
          </a:p>
        </p:txBody>
      </p:sp>
      <p:pic>
        <p:nvPicPr>
          <p:cNvPr id="2052" name="Picture 8" descr="template_europeansummit_banner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12" descr="template_footer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0813"/>
            <a:ext cx="91440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5105400" y="6519863"/>
            <a:ext cx="3962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 Wireless Training Module 02/11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49" r:id="rId1"/>
    <p:sldLayoutId id="2147485850" r:id="rId2"/>
    <p:sldLayoutId id="2147485805" r:id="rId3"/>
    <p:sldLayoutId id="2147485806" r:id="rId4"/>
    <p:sldLayoutId id="2147485807" r:id="rId5"/>
    <p:sldLayoutId id="2147485808" r:id="rId6"/>
    <p:sldLayoutId id="2147485809" r:id="rId7"/>
    <p:sldLayoutId id="2147485810" r:id="rId8"/>
    <p:sldLayoutId id="2147485811" r:id="rId9"/>
    <p:sldLayoutId id="2147485812" r:id="rId10"/>
    <p:sldLayoutId id="2147485813" r:id="rId11"/>
    <p:sldLayoutId id="2147485814" r:id="rId12"/>
    <p:sldLayoutId id="2147485815" r:id="rId13"/>
    <p:sldLayoutId id="2147485816" r:id="rId14"/>
    <p:sldLayoutId id="2147485817" r:id="rId15"/>
    <p:sldLayoutId id="2147485818" r:id="rId16"/>
    <p:sldLayoutId id="2147485819" r:id="rId17"/>
    <p:sldLayoutId id="2147485820" r:id="rId18"/>
    <p:sldLayoutId id="2147485851" r:id="rId19"/>
    <p:sldLayoutId id="2147485821" r:id="rId20"/>
    <p:sldLayoutId id="2147485822" r:id="rId21"/>
    <p:sldLayoutId id="2147485823" r:id="rId2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68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23291" y="6504801"/>
            <a:ext cx="282070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spc="100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0000" endA="300" endPos="50000" dist="29997" dir="5400000" sy="-100000" algn="bl" rotWithShape="0"/>
                </a:effectLst>
                <a:cs typeface="+mn-cs"/>
              </a:rPr>
              <a:t>Latin America Road Show 2008</a:t>
            </a:r>
          </a:p>
        </p:txBody>
      </p:sp>
      <p:sp>
        <p:nvSpPr>
          <p:cNvPr id="9" name="Text Box 13"/>
          <p:cNvSpPr txBox="1">
            <a:spLocks noChangeArrowheads="1"/>
          </p:cNvSpPr>
          <p:nvPr userDrawn="1"/>
        </p:nvSpPr>
        <p:spPr bwMode="auto">
          <a:xfrm>
            <a:off x="-990600" y="6550025"/>
            <a:ext cx="3962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Wireless Training Module </a:t>
            </a:r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06/11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78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6378"/>
            <a:ext cx="9144001" cy="30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24" r:id="rId1"/>
    <p:sldLayoutId id="2147485825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80FDF6C-C1E4-4541-B03B-9E96FA3F7853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94FAA3B-4227-4E73-9315-BE18E203C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26" r:id="rId1"/>
    <p:sldLayoutId id="2147485827" r:id="rId2"/>
    <p:sldLayoutId id="2147485828" r:id="rId3"/>
    <p:sldLayoutId id="2147485829" r:id="rId4"/>
    <p:sldLayoutId id="2147485830" r:id="rId5"/>
    <p:sldLayoutId id="2147485831" r:id="rId6"/>
    <p:sldLayoutId id="2147485832" r:id="rId7"/>
    <p:sldLayoutId id="2147485833" r:id="rId8"/>
    <p:sldLayoutId id="2147485834" r:id="rId9"/>
    <p:sldLayoutId id="2147485835" r:id="rId10"/>
    <p:sldLayoutId id="2147485836" r:id="rId11"/>
    <p:sldLayoutId id="214748583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C171B09-AC4D-4D23-A135-540BB2799697}" type="datetimeFigureOut">
              <a:rPr lang="en-US"/>
              <a:pPr>
                <a:defRPr/>
              </a:pPr>
              <a:t>11/29/2013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AA720E7-61A9-4E6A-BF6F-15DCDB29D6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38" r:id="rId1"/>
    <p:sldLayoutId id="2147485839" r:id="rId2"/>
    <p:sldLayoutId id="2147485840" r:id="rId3"/>
    <p:sldLayoutId id="2147485841" r:id="rId4"/>
    <p:sldLayoutId id="2147485842" r:id="rId5"/>
    <p:sldLayoutId id="2147485843" r:id="rId6"/>
    <p:sldLayoutId id="2147485844" r:id="rId7"/>
    <p:sldLayoutId id="2147485845" r:id="rId8"/>
    <p:sldLayoutId id="2147485846" r:id="rId9"/>
    <p:sldLayoutId id="2147485847" r:id="rId10"/>
    <p:sldLayoutId id="21474858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"/>
            <a:ext cx="9144000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28600" y="4114800"/>
            <a:ext cx="8763000" cy="2246769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0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Switches Training Module</a:t>
            </a:r>
            <a:endParaRPr lang="en-US" sz="70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70076"/>
            <a:ext cx="3371088" cy="13746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1049030"/>
            <a:ext cx="84582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TE100-S24g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24-Portas 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10/100 Mbps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GREENnet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Unmanaged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0" y="2535646"/>
            <a:ext cx="5312120" cy="157915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24 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10/100 Mbps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Auto-MDIX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4.8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Store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&amp; Forward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RAM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Buffer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de dados de1.25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Mbits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Suporte a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controle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fluxo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IEEE 802.3x 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Carcaça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metálica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rack mount</a:t>
            </a:r>
            <a:endParaRPr lang="en-US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290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9041398"/>
              </p:ext>
            </p:extLst>
          </p:nvPr>
        </p:nvGraphicFramePr>
        <p:xfrm>
          <a:off x="195263" y="1752600"/>
          <a:ext cx="8720138" cy="4511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337"/>
                <a:gridCol w="1143000"/>
                <a:gridCol w="1600200"/>
                <a:gridCol w="914400"/>
                <a:gridCol w="2514600"/>
                <a:gridCol w="990601"/>
              </a:tblGrid>
              <a:tr h="71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Image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 Name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10/100 ports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features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</a:tr>
              <a:tr h="6400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TEG-S5g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5-Port Gigabit GREENnet Switch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5x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70% GREENnet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Compact desktop form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400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TEG-S8g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8-Port Gigabit GREENnet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8x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70% GREENnet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Compact desktop form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348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TEG-S80g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8-Port Gigabit GREENnet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70% GREENnet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power savings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Sturdy metal enclosure with a simple Plug &amp; Play installation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0943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TEG-S80Dg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8-Port Gigabit GREENnet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70%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GREENnet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Internal power supply reduces clutter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87402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TEG-S50g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5-Port Gigabit GREENnet Switch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5x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70% GREENnet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Sturdy metal enclosure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004" y="3169965"/>
            <a:ext cx="1234082" cy="57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758" y="3791673"/>
            <a:ext cx="1538435" cy="69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462" y="4491555"/>
            <a:ext cx="1516988" cy="113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99" y="2468884"/>
            <a:ext cx="1043631" cy="60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Gigabit Switches Overview</a:t>
            </a:r>
            <a:endParaRPr lang="en-US" b="1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258" y="5486399"/>
            <a:ext cx="1371395" cy="9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6580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86167693"/>
              </p:ext>
            </p:extLst>
          </p:nvPr>
        </p:nvGraphicFramePr>
        <p:xfrm>
          <a:off x="195263" y="1752600"/>
          <a:ext cx="8720137" cy="4511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63"/>
                <a:gridCol w="1018674"/>
                <a:gridCol w="1371600"/>
                <a:gridCol w="762000"/>
                <a:gridCol w="914400"/>
                <a:gridCol w="2286000"/>
                <a:gridCol w="990600"/>
              </a:tblGrid>
              <a:tr h="71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Image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 Name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10/100 ports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Gigabit ports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features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</a:tr>
              <a:tr h="6400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TEG-S16Dg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16-Port Gigabit GREENnet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16x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70% GREENnet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forwarding capacity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348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TEG-S16g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16-Port Gigabit GREENnet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16x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70% GREENnet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power savings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32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forwarding capacity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Rack mountable metal enclosure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0943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TEG-S224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24-Port 10/100 Mbps Switch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with 2 Gigabit Ports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24x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Plug &amp; Play with 8.8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3018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TEG-S24Dg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24-Port Gigabit GREENnet Switch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70% GREENnet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48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forwarding capacity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87402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TEG-S24g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24-Port Gigabit GREENnet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Switch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70% GREENnet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48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forwarding capacity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030" y="2514600"/>
            <a:ext cx="1235277" cy="53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030" y="4219466"/>
            <a:ext cx="1313878" cy="41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549" y="4889836"/>
            <a:ext cx="1043631" cy="44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Gigabit Switches Overview</a:t>
            </a:r>
            <a:endParaRPr lang="en-US" b="1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823" y="5593761"/>
            <a:ext cx="1369085" cy="5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030" y="3365167"/>
            <a:ext cx="1313878" cy="472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668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70076"/>
            <a:ext cx="3371088" cy="13746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1049030"/>
            <a:ext cx="84582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TEG-S5g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5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GREENnet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0"/>
            <a:ext cx="3444508" cy="2012017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5 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Auto-MDIX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Controle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Fluxo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filtragem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pacotes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Pacotes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Jumbo Frame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Arquitetura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Non-blocking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RAM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buffer 104 Kbytes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chaveamento10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Reduz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consumo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até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70%  </a:t>
            </a:r>
            <a:endParaRPr lang="en-US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791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70076"/>
            <a:ext cx="3371088" cy="13746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1049030"/>
            <a:ext cx="84582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TEG-S80g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8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GREENnet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23369"/>
            <a:ext cx="4343400" cy="1975947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8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Auto-MDIX 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RAM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buffer de dados 128 Kbytes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Jumbo Frame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até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9 Kbytes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Carcaça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metálica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16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Reduz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consumo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até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70% </a:t>
            </a:r>
            <a:endParaRPr lang="en-US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8557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70076"/>
            <a:ext cx="3371088" cy="13746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1049030"/>
            <a:ext cx="84582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TEG-S16g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16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GREENnet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4976690" cy="1789751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16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Auto-MDIX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Jumbo Frames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até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9.2 Kbytes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Controle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luxo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802.3x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full-duplex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Store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&amp;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Forward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RAM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buffer de dados 2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Mbits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Carcaça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metálica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rack mount</a:t>
            </a:r>
            <a:endParaRPr lang="en-US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951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70076"/>
            <a:ext cx="3371088" cy="13746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1049030"/>
            <a:ext cx="84582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TEG-S24Dg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24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GREENnet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26194"/>
            <a:ext cx="4766477" cy="201223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24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Auto-MDIX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Jumbo Frames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até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9.2 Kbytes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Controle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luxo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802.3x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full-duplex</a:t>
            </a: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Store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&amp; Forward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RAM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buffer de dados 3.5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Mbits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4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48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388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362200"/>
            <a:ext cx="8763000" cy="2246769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0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Web Smart Switches</a:t>
            </a:r>
            <a:endParaRPr lang="en-US" sz="70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53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Web Smart Switches Overview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Web Smart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2113786"/>
            <a:ext cx="88392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Características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Ideal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aplicações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medianas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pesadas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voz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vídeo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dados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Características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Fundamentais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: 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1257300" lvl="2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SNMP</a:t>
            </a:r>
          </a:p>
          <a:p>
            <a:pPr marL="1257300" lvl="2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802.1X</a:t>
            </a:r>
          </a:p>
          <a:p>
            <a:pPr marL="1257300" lvl="2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STP</a:t>
            </a:r>
          </a:p>
          <a:p>
            <a:pPr marL="1257300" lvl="2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VLAN</a:t>
            </a:r>
          </a:p>
          <a:p>
            <a:pPr marL="1257300" lvl="2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1257300" lvl="2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QoS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1257300" lvl="2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Controle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Fluxo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6188" y="3134174"/>
            <a:ext cx="4604412" cy="3063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52070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6" y="914400"/>
            <a:ext cx="5562600" cy="51783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Rede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Local Virtual (VLAN)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Web Smart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680662"/>
            <a:ext cx="3886200" cy="173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Tipos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VLAN:</a:t>
            </a:r>
          </a:p>
          <a:p>
            <a:pPr marL="800100" lvl="1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Endereço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MAC</a:t>
            </a:r>
          </a:p>
          <a:p>
            <a:pPr marL="800100" lvl="1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802.11Q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9386" y="550732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Marketing VLAN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924300" y="538609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Sales VLAN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081157" y="4187174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Operations VLAN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9000" y="236834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 &amp; D VLAN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80400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5840" y="2044976"/>
            <a:ext cx="3898160" cy="290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atin typeface="Arial" pitchFamily="34" charset="0"/>
                <a:cs typeface="Arial" pitchFamily="34" charset="0"/>
              </a:rPr>
              <a:t>Agenda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295400"/>
            <a:ext cx="79248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10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O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que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é um Switch? 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Um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dispositivo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que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conecta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outros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dispositivos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criar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:</a:t>
            </a:r>
          </a:p>
          <a:p>
            <a:pPr lvl="2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PANs (Personal Area Networks)</a:t>
            </a:r>
          </a:p>
          <a:p>
            <a:pPr lvl="2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LANs (Local Area Networks)</a:t>
            </a:r>
          </a:p>
          <a:p>
            <a:pPr lvl="2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WANs (Wide Area Networks)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000" i="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O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que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faz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um Switch?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Inspeciona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e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encaminha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pacotes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de dados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000" i="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Onde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são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usados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?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Residências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,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escritórios</a:t>
            </a:r>
            <a:r>
              <a:rPr lang="en-US" sz="2000" i="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e </a:t>
            </a:r>
            <a:r>
              <a:rPr lang="en-US" sz="2000" i="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corporações</a:t>
            </a:r>
            <a:endParaRPr lang="en-US" sz="2000" i="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Introdução a Switches</a:t>
            </a:r>
            <a:endParaRPr lang="en-US" b="1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Web Smart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5116286"/>
            <a:ext cx="8839200" cy="143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enário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: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Um trunk de 4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4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Ideal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base de dados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servidores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aplicação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que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exigem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alta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largura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banda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	</a:t>
            </a:r>
          </a:p>
        </p:txBody>
      </p:sp>
      <p:pic>
        <p:nvPicPr>
          <p:cNvPr id="5" name="Picture 60" descr="\\Pixelpro\ProductManagement\Product Photos\JPEG\Gigabit\TEG-160W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2942816"/>
            <a:ext cx="4386262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0" descr="\\Pixelpro\ProductManagement\Product Photos\JPEG\Gigabit\TEG-160W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1572803"/>
            <a:ext cx="4386262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6858000" y="2857091"/>
            <a:ext cx="2209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600" dirty="0">
                <a:latin typeface="+mj-lt"/>
                <a:cs typeface="Tahoma" pitchFamily="34" charset="0"/>
              </a:rPr>
              <a:t>TEG-160WS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914400" y="4490628"/>
            <a:ext cx="2209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600" dirty="0">
                <a:latin typeface="+mj-lt"/>
                <a:cs typeface="Tahoma" pitchFamily="34" charset="0"/>
              </a:rPr>
              <a:t>TEG-160WS</a:t>
            </a:r>
            <a:endParaRPr lang="en-US" dirty="0">
              <a:latin typeface="+mj-lt"/>
              <a:cs typeface="Tahoma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791200" y="2542766"/>
            <a:ext cx="1066800" cy="7620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H="1">
            <a:off x="5638800" y="2466566"/>
            <a:ext cx="1219200" cy="8382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553200" y="3761965"/>
            <a:ext cx="2209800" cy="646331"/>
          </a:xfrm>
          <a:prstGeom prst="rect">
            <a:avLst/>
          </a:prstGeom>
          <a:solidFill>
            <a:srgbClr val="2335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rial Unicode MS" pitchFamily="34" charset="-128"/>
                <a:cs typeface="Tahoma" pitchFamily="34" charset="0"/>
              </a:rPr>
              <a:t>4 </a:t>
            </a:r>
            <a:r>
              <a:rPr lang="en-US" dirty="0" err="1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Tahoma" pitchFamily="34" charset="0"/>
              </a:rPr>
              <a:t> Ethernet </a:t>
            </a:r>
            <a:r>
              <a:rPr lang="en-US" dirty="0" err="1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Tahoma" pitchFamily="34" charset="0"/>
              </a:rPr>
              <a:t>usados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Tahoma" pitchFamily="34" charset="0"/>
              </a:rPr>
              <a:t>por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  <a:ea typeface="Arial Unicode MS" pitchFamily="34" charset="-128"/>
                <a:cs typeface="Tahoma" pitchFamily="34" charset="0"/>
              </a:rPr>
              <a:t>trunk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81800" y="2390365"/>
            <a:ext cx="76200" cy="304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 flipH="1" flipV="1">
            <a:off x="6019800" y="2618966"/>
            <a:ext cx="1066800" cy="9144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6057900" y="2504666"/>
            <a:ext cx="990600" cy="9144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34200" y="2390365"/>
            <a:ext cx="76200" cy="304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 flipH="1" flipV="1">
            <a:off x="4914900" y="3190466"/>
            <a:ext cx="685800" cy="9144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832350" y="3380966"/>
            <a:ext cx="958850" cy="6858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/>
          <p:cNvSpPr/>
          <p:nvPr/>
        </p:nvSpPr>
        <p:spPr>
          <a:xfrm>
            <a:off x="5638800" y="3152365"/>
            <a:ext cx="304800" cy="304800"/>
          </a:xfrm>
          <a:prstGeom prst="flowChartConnector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181600" y="3609566"/>
            <a:ext cx="882650" cy="7620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 flipH="1">
            <a:off x="4953000" y="3609566"/>
            <a:ext cx="990600" cy="8382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Flowchart: Connector 20"/>
          <p:cNvSpPr/>
          <p:nvPr/>
        </p:nvSpPr>
        <p:spPr>
          <a:xfrm>
            <a:off x="5943600" y="3380965"/>
            <a:ext cx="304800" cy="304800"/>
          </a:xfrm>
          <a:prstGeom prst="flowChartConnector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048000" y="4066766"/>
            <a:ext cx="1600200" cy="1524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200400" y="4142966"/>
            <a:ext cx="1600200" cy="1524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971800" y="4447766"/>
            <a:ext cx="2057400" cy="2286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95600" y="4371566"/>
            <a:ext cx="2133600" cy="2286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Flowchart: Connector 25"/>
          <p:cNvSpPr/>
          <p:nvPr/>
        </p:nvSpPr>
        <p:spPr>
          <a:xfrm>
            <a:off x="4648200" y="3914365"/>
            <a:ext cx="304800" cy="304800"/>
          </a:xfrm>
          <a:prstGeom prst="flowChartConnector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Flowchart: Connector 26"/>
          <p:cNvSpPr/>
          <p:nvPr/>
        </p:nvSpPr>
        <p:spPr>
          <a:xfrm>
            <a:off x="4953000" y="4219165"/>
            <a:ext cx="304800" cy="304800"/>
          </a:xfrm>
          <a:prstGeom prst="flowChartConnector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16200000" flipV="1">
            <a:off x="2628900" y="3952466"/>
            <a:ext cx="381000" cy="3048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V="1">
            <a:off x="2636838" y="3868328"/>
            <a:ext cx="381000" cy="32067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90800" y="3761965"/>
            <a:ext cx="76200" cy="2743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1" name="Flowchart: Connector 30"/>
          <p:cNvSpPr/>
          <p:nvPr/>
        </p:nvSpPr>
        <p:spPr>
          <a:xfrm>
            <a:off x="2895600" y="4142965"/>
            <a:ext cx="304800" cy="304800"/>
          </a:xfrm>
          <a:prstGeom prst="flowChartConnector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2" name="Left Arrow 31"/>
          <p:cNvSpPr/>
          <p:nvPr/>
        </p:nvSpPr>
        <p:spPr>
          <a:xfrm>
            <a:off x="5715000" y="3838165"/>
            <a:ext cx="762000" cy="609600"/>
          </a:xfrm>
          <a:prstGeom prst="leftArrow">
            <a:avLst/>
          </a:prstGeom>
          <a:solidFill>
            <a:srgbClr val="2335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rot="16200000" flipV="1">
            <a:off x="2362200" y="3990566"/>
            <a:ext cx="609600" cy="4572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V="1">
            <a:off x="2359025" y="4063591"/>
            <a:ext cx="533400" cy="38735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Flowchart: Connector 34"/>
          <p:cNvSpPr/>
          <p:nvPr/>
        </p:nvSpPr>
        <p:spPr>
          <a:xfrm>
            <a:off x="2743200" y="4447765"/>
            <a:ext cx="304800" cy="304800"/>
          </a:xfrm>
          <a:prstGeom prst="flowChartConnector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62200" y="3761965"/>
            <a:ext cx="91440" cy="304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-59531" y="2133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 err="1" smtClean="0">
                <a:latin typeface="+mj-lt"/>
                <a:cs typeface="Tahoma" pitchFamily="34" charset="0"/>
              </a:rPr>
              <a:t>Combina</a:t>
            </a:r>
            <a:r>
              <a:rPr lang="en-US" dirty="0" smtClean="0">
                <a:latin typeface="+mj-lt"/>
                <a:cs typeface="Tahoma" pitchFamily="34" charset="0"/>
              </a:rPr>
              <a:t> </a:t>
            </a:r>
            <a:r>
              <a:rPr lang="en-US" dirty="0" err="1" smtClean="0">
                <a:latin typeface="+mj-lt"/>
                <a:cs typeface="Tahoma" pitchFamily="34" charset="0"/>
              </a:rPr>
              <a:t>portas</a:t>
            </a:r>
            <a:r>
              <a:rPr lang="en-US" dirty="0" smtClean="0">
                <a:latin typeface="+mj-lt"/>
                <a:cs typeface="Tahoma" pitchFamily="34" charset="0"/>
              </a:rPr>
              <a:t> </a:t>
            </a:r>
            <a:r>
              <a:rPr lang="en-US" dirty="0" err="1" smtClean="0">
                <a:latin typeface="+mj-lt"/>
                <a:cs typeface="Tahoma" pitchFamily="34" charset="0"/>
              </a:rPr>
              <a:t>para</a:t>
            </a:r>
            <a:r>
              <a:rPr lang="en-US" dirty="0" smtClean="0">
                <a:latin typeface="+mj-lt"/>
                <a:cs typeface="Tahoma" pitchFamily="34" charset="0"/>
              </a:rPr>
              <a:t> </a:t>
            </a:r>
            <a:r>
              <a:rPr lang="en-US" dirty="0" err="1" smtClean="0">
                <a:latin typeface="+mj-lt"/>
                <a:cs typeface="Tahoma" pitchFamily="34" charset="0"/>
              </a:rPr>
              <a:t>atuar</a:t>
            </a:r>
            <a:r>
              <a:rPr lang="en-US" dirty="0" smtClean="0">
                <a:latin typeface="+mj-lt"/>
                <a:cs typeface="Tahoma" pitchFamily="34" charset="0"/>
              </a:rPr>
              <a:t> </a:t>
            </a:r>
            <a:r>
              <a:rPr lang="en-US" dirty="0" smtClean="0">
                <a:latin typeface="+mj-lt"/>
                <a:cs typeface="Tahoma" pitchFamily="34" charset="0"/>
              </a:rPr>
              <a:t>com </a:t>
            </a:r>
            <a:r>
              <a:rPr lang="en-US" dirty="0" err="1" smtClean="0">
                <a:latin typeface="+mj-lt"/>
                <a:cs typeface="Tahoma" pitchFamily="34" charset="0"/>
              </a:rPr>
              <a:t>uma</a:t>
            </a:r>
            <a:r>
              <a:rPr lang="en-US" dirty="0" smtClean="0">
                <a:latin typeface="+mj-lt"/>
                <a:cs typeface="Tahoma" pitchFamily="34" charset="0"/>
              </a:rPr>
              <a:t> </a:t>
            </a:r>
            <a:r>
              <a:rPr lang="en-US" dirty="0" err="1" smtClean="0">
                <a:latin typeface="+mj-lt"/>
                <a:cs typeface="Tahoma" pitchFamily="34" charset="0"/>
              </a:rPr>
              <a:t>banda</a:t>
            </a:r>
            <a:r>
              <a:rPr lang="en-US" dirty="0" smtClean="0">
                <a:latin typeface="+mj-lt"/>
                <a:cs typeface="Tahoma" pitchFamily="34" charset="0"/>
              </a:rPr>
              <a:t> </a:t>
            </a:r>
            <a:r>
              <a:rPr lang="en-US" dirty="0" err="1" smtClean="0">
                <a:latin typeface="+mj-lt"/>
                <a:cs typeface="Tahoma" pitchFamily="34" charset="0"/>
              </a:rPr>
              <a:t>maior</a:t>
            </a:r>
            <a:endParaRPr lang="en-US" dirty="0">
              <a:latin typeface="+mj-lt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580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219200"/>
            <a:ext cx="8610600" cy="5486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800100" marR="0" lvl="1" indent="-342900" defTabSz="914400" eaLnBrk="1" latinLnBrk="0" hangingPunct="1">
              <a:lnSpc>
                <a:spcPct val="80000"/>
              </a:lnSpc>
              <a:spcBef>
                <a:spcPts val="552"/>
              </a:spcBef>
              <a:buClrTx/>
              <a:buSzTx/>
              <a:buBlip>
                <a:blip r:embed="rId2"/>
              </a:buBlip>
              <a:tabLst/>
              <a:defRPr/>
            </a:pPr>
            <a:endParaRPr lang="en-US" altLang="zh-TW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marR="0" lvl="1" indent="-342900" defTabSz="914400" eaLnBrk="1" latinLnBrk="0" hangingPunct="1">
              <a:lnSpc>
                <a:spcPct val="80000"/>
              </a:lnSpc>
              <a:spcBef>
                <a:spcPts val="552"/>
              </a:spcBef>
              <a:buClrTx/>
              <a:buSzTx/>
              <a:buBlip>
                <a:blip r:embed="rId2"/>
              </a:buBlip>
              <a:tabLst/>
              <a:defRPr/>
            </a:pP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combina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duas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ou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mais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RJ-45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criar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um “pipeline” de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grande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largura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banda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entre switches</a:t>
            </a:r>
          </a:p>
          <a:p>
            <a:pPr marL="800100" marR="0" lvl="1" indent="-342900" defTabSz="914400" eaLnBrk="1" latinLnBrk="0" hangingPunct="1">
              <a:lnSpc>
                <a:spcPct val="80000"/>
              </a:lnSpc>
              <a:spcBef>
                <a:spcPts val="552"/>
              </a:spcBef>
              <a:buClrTx/>
              <a:buSzTx/>
              <a:buBlip>
                <a:blip r:embed="rId2"/>
              </a:buBlip>
              <a:tabLst/>
              <a:defRPr/>
            </a:pPr>
            <a:endParaRPr lang="en-US" altLang="zh-TW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marR="0" lvl="1" indent="-342900" defTabSz="914400" eaLnBrk="1" latinLnBrk="0" hangingPunct="1">
              <a:lnSpc>
                <a:spcPct val="80000"/>
              </a:lnSpc>
              <a:spcBef>
                <a:spcPts val="552"/>
              </a:spcBef>
              <a:buClrTx/>
              <a:buSzTx/>
              <a:buBlip>
                <a:blip r:embed="rId2"/>
              </a:buBlip>
              <a:tabLst/>
              <a:defRPr/>
            </a:pPr>
            <a:r>
              <a:rPr lang="pt-PT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Faz balanceamento de carga entre links, proporciona conexão redundante para conexões de rede de missão crítica</a:t>
            </a:r>
          </a:p>
          <a:p>
            <a:pPr marL="800100" marR="0" lvl="1" indent="-342900" defTabSz="914400" eaLnBrk="1" latinLnBrk="0" hangingPunct="1">
              <a:lnSpc>
                <a:spcPct val="80000"/>
              </a:lnSpc>
              <a:spcBef>
                <a:spcPts val="552"/>
              </a:spcBef>
              <a:buClrTx/>
              <a:buSzTx/>
              <a:buBlip>
                <a:blip r:embed="rId2"/>
              </a:buBlip>
              <a:tabLst/>
              <a:defRPr/>
            </a:pPr>
            <a:endParaRPr lang="en-US" altLang="zh-TW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marR="0" lvl="1" indent="-342900" defTabSz="914400" eaLnBrk="1" latinLnBrk="0" hangingPunct="1">
              <a:lnSpc>
                <a:spcPct val="80000"/>
              </a:lnSpc>
              <a:spcBef>
                <a:spcPts val="552"/>
              </a:spcBef>
              <a:buClrTx/>
              <a:buSzTx/>
              <a:buBlip>
                <a:blip r:embed="rId2"/>
              </a:buBlip>
              <a:tabLst/>
              <a:defRPr/>
            </a:pP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Endereço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MAC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utiliza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endereço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MAC dos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dispositivos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conectados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que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serão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combinados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neste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endParaRPr lang="en-US" altLang="zh-TW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marR="0" lvl="1" indent="-342900" defTabSz="914400" eaLnBrk="1" latinLnBrk="0" hangingPunct="1">
              <a:lnSpc>
                <a:spcPct val="80000"/>
              </a:lnSpc>
              <a:spcBef>
                <a:spcPts val="552"/>
              </a:spcBef>
              <a:buClrTx/>
              <a:buSzTx/>
              <a:buBlip>
                <a:blip r:embed="rId2"/>
              </a:buBlip>
              <a:tabLst/>
              <a:defRPr/>
            </a:pPr>
            <a:endParaRPr lang="en-US" altLang="zh-TW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marR="0" lvl="1" indent="-342900" defTabSz="914400" eaLnBrk="1" latinLnBrk="0" hangingPunct="1">
              <a:lnSpc>
                <a:spcPct val="80000"/>
              </a:lnSpc>
              <a:spcBef>
                <a:spcPts val="552"/>
              </a:spcBef>
              <a:buClrTx/>
              <a:buSzTx/>
              <a:buBlip>
                <a:blip r:embed="rId2"/>
              </a:buBlip>
              <a:tabLst/>
              <a:defRPr/>
            </a:pP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define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pelo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número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da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aquelas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que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farão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parte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deste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altLang="zh-TW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altLang="zh-TW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Web Smart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49789298"/>
              </p:ext>
            </p:extLst>
          </p:nvPr>
        </p:nvGraphicFramePr>
        <p:xfrm>
          <a:off x="195263" y="1752600"/>
          <a:ext cx="8720138" cy="4277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337"/>
                <a:gridCol w="1066800"/>
                <a:gridCol w="1447800"/>
                <a:gridCol w="762000"/>
                <a:gridCol w="838200"/>
                <a:gridCol w="2057400"/>
                <a:gridCol w="990601"/>
              </a:tblGrid>
              <a:tr h="71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Image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Product Name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10/100</a:t>
                      </a:r>
                      <a:r>
                        <a:rPr lang="en-US" sz="1400" baseline="0" dirty="0" smtClean="0"/>
                        <a:t> ports</a:t>
                      </a:r>
                      <a:endParaRPr lang="en-US" sz="1400" dirty="0" smtClean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Gigabit ports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features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</a:tr>
              <a:tr h="6400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TEG-160WS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16-Port Gigabit Web Smart Switch with 2 Shared Mini-GBIC Slots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16 x </a:t>
                      </a:r>
                      <a:b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(2 SFP)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32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Supports IEEE 802.1Q VLAN, Asymmetric VLAN,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QoS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IGMP,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Trunking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and Mirroring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348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TEG-424WS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24-Port 10/100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Mbps Web Smart Switch with 4 Gigabit Ports and 2 Mini-GBIC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 x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4 x </a:t>
                      </a:r>
                      <a:br>
                        <a:rPr lang="en-US" sz="12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(2 SFP)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12.8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Supports IEEE 802.1Q VLAN, Asymmetric VLAN,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QoS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IGMP,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Trunking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and Mirroring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0943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TEG-240WS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24-Port Gigabit Web Smart Switch with 2 Share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d Mini-GBIC Slots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x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(2 SFP)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48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Supports IEEE 802.1Q VLAN, Asymmetric VLAN,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QoS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IGMP,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Trunking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and Mirroring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886" y="2792826"/>
            <a:ext cx="1234082" cy="5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10" y="3900845"/>
            <a:ext cx="1538435" cy="66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34" y="5180866"/>
            <a:ext cx="1516988" cy="68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Web Smart Switches Overview</a:t>
            </a:r>
            <a:endParaRPr lang="en-US" b="1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Web Smart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778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6839266"/>
              </p:ext>
            </p:extLst>
          </p:nvPr>
        </p:nvGraphicFramePr>
        <p:xfrm>
          <a:off x="195261" y="1752600"/>
          <a:ext cx="8872538" cy="3088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554"/>
                <a:gridCol w="1162976"/>
                <a:gridCol w="1473103"/>
                <a:gridCol w="775317"/>
                <a:gridCol w="852849"/>
                <a:gridCol w="2033140"/>
                <a:gridCol w="990599"/>
              </a:tblGrid>
              <a:tr h="71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Image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Product Name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10/100</a:t>
                      </a:r>
                      <a:r>
                        <a:rPr lang="en-US" sz="1400" baseline="0" dirty="0" smtClean="0"/>
                        <a:t> ports</a:t>
                      </a:r>
                      <a:endParaRPr lang="en-US" sz="1400" dirty="0" smtClean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Gigabit ports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features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</a:tr>
              <a:tr h="6400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TEG-2248WS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48-Port 10/100 Mbps Web Smart Switch with 4 Gigabit Ports and 2 Mini-GBIC Slots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48 x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4 x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17.6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switching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capacity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Supports IEEE 802.1Q VLAN, Asymmetric VLAN,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QoS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IGMP,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Trunking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and Mirroring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348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TEG-448WS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48-Port Gigabit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Web Smart Switch with 4 Shared Mini-GBIC Slots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48 x </a:t>
                      </a:r>
                      <a:br>
                        <a:rPr lang="en-US" sz="12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(2 SFP)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96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Supports IEEE 802.1Q VLAN, Asymmetric VLAN,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QoS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IGMP,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Trunking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and Mirroring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989" y="2811054"/>
            <a:ext cx="1471156" cy="61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10" y="3904508"/>
            <a:ext cx="1538435" cy="65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Web Smart Switches Overview</a:t>
            </a:r>
            <a:endParaRPr lang="en-US" b="1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Web Smart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099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TEG-160WS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16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Web Smart com 2 slots Min-GBIC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compartilhados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265976"/>
            <a:ext cx="4790265" cy="2153623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1" y="4310743"/>
            <a:ext cx="89154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16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Auto-MDIX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2 slots Mini-GBIC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compartilhados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SNMP (v1), IEEE 802.1X e STP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32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IEEE 802.1Q VLAN, VLAN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Assimétrica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IGMP,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mirroring</a:t>
            </a:r>
            <a:endParaRPr lang="en-US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Web Smart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7215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6868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TEG-424WS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24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10/100 Mbps Web Smart Com 4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e 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2 Slots 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Mini-GBIC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compartilhados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0136"/>
            <a:ext cx="4937223" cy="213946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1" y="4310743"/>
            <a:ext cx="88392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24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10/100 Mbps Auto-MDIX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4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Auto-MDIX e 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2 slots mini-GBIC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compartilhados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SNMP (v1), IEEE 802.1X e STP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12.6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IEEE 802.1Q VLAN, VLAN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Assimétrica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IGMP,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Mirroring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Web Smart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198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TEG-448WS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48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Web Smart com 4 slots Mini-GBIC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compartilhados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2" y="2133599"/>
            <a:ext cx="5080000" cy="2177143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48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Gigabit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Auto-MDIX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4 slots mini-GBIC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compartilhados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SNMP (v1), IEEE 802.1X,  e STP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96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	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IEEE 801.2Q VLAN, VLAN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Assimétrica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IGMP,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e Mirroring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Web Smart Switches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1723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172831"/>
            <a:ext cx="9144000" cy="2246769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0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Switches </a:t>
            </a:r>
            <a:r>
              <a:rPr lang="en-US" sz="7000" b="1" dirty="0" err="1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Gerenciáveis</a:t>
            </a:r>
            <a:r>
              <a:rPr lang="en-US" sz="70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70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Layer 2</a:t>
            </a:r>
            <a:endParaRPr lang="en-US" sz="70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96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Switches </a:t>
            </a: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Gerenciáveis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800" b="1" kern="0" dirty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Layer 2 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Overview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2113786"/>
            <a:ext cx="8839200" cy="312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Características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Captura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monitora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analisa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 performance da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ou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switch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Mantem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a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segurança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estabilidade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da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rede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1257300" lvl="2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Liga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desliga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Soluções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comprovadas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redes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gerenciáveis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seguras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altamente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escaláveis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remoto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partir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qualquer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navegador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interface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linha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comandos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Advançado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segurança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múltiplos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protocolos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err="1" smtClean="0">
                <a:latin typeface="Arial" pitchFamily="34" charset="0"/>
                <a:cs typeface="Arial" pitchFamily="34" charset="0"/>
              </a:rPr>
              <a:t>Gerenciáveis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Layer 2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2756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2113786"/>
            <a:ext cx="8839200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Características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Remoto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(Telnet, SNMP,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navegador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)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SNMP (Simple Network Management Protocol)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VLAN,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Port Mirroring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Protocolo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Spanning Tree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802.1X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Qualidade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Serviço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(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)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VLAN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Tag 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3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anos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garantia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limitada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657600"/>
            <a:ext cx="41148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err="1" smtClean="0">
                <a:latin typeface="Arial" pitchFamily="34" charset="0"/>
                <a:cs typeface="Arial" pitchFamily="34" charset="0"/>
              </a:rPr>
              <a:t>Gerenciáveis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Layer 2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Switches </a:t>
            </a: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Gerenciáveis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800" b="1" kern="0" dirty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Layer 2 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Overview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380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2225"/>
            <a:ext cx="68849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Introdução a Switches</a:t>
            </a:r>
            <a:endParaRPr lang="en-US" sz="36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>
              <a:defRPr/>
            </a:pP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 bwMode="auto">
          <a:xfrm>
            <a:off x="2667000" y="990600"/>
            <a:ext cx="70866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ahoma" pitchFamily="34" charset="0"/>
                <a:ea typeface="新細明體" pitchFamily="18" charset="-120"/>
                <a:cs typeface="Tahoma" pitchFamily="34" charset="0"/>
              </a:rPr>
              <a:t>Tecnologia GREENnet</a:t>
            </a:r>
            <a:endParaRPr kumimoji="0" lang="zh-TW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新細明體" pitchFamily="18" charset="-120"/>
              <a:cs typeface="Tahoma" pitchFamily="34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58293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971800"/>
            <a:ext cx="580072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495800"/>
            <a:ext cx="57912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86619" y="1717250"/>
            <a:ext cx="8189762" cy="2854749"/>
            <a:chOff x="762000" y="1717251"/>
            <a:chExt cx="7620000" cy="2656144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71838" y="1717251"/>
              <a:ext cx="2595562" cy="827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2000" y="3546051"/>
              <a:ext cx="2595563" cy="827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86438" y="3469851"/>
              <a:ext cx="2595562" cy="827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4"/>
            <p:cNvCxnSpPr>
              <a:stCxn id="13" idx="6"/>
              <a:endCxn id="12" idx="2"/>
            </p:cNvCxnSpPr>
            <p:nvPr/>
          </p:nvCxnSpPr>
          <p:spPr>
            <a:xfrm>
              <a:off x="2743200" y="3984160"/>
              <a:ext cx="4267200" cy="1386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0" idx="6"/>
              <a:endCxn id="9" idx="3"/>
            </p:cNvCxnSpPr>
            <p:nvPr/>
          </p:nvCxnSpPr>
          <p:spPr>
            <a:xfrm flipV="1">
              <a:off x="2198914" y="2303853"/>
              <a:ext cx="2281104" cy="163999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4" idx="5"/>
              <a:endCxn id="11" idx="6"/>
            </p:cNvCxnSpPr>
            <p:nvPr/>
          </p:nvCxnSpPr>
          <p:spPr>
            <a:xfrm>
              <a:off x="5159282" y="2208858"/>
              <a:ext cx="2460718" cy="163676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Flowchart: Connector 8"/>
            <p:cNvSpPr/>
            <p:nvPr/>
          </p:nvSpPr>
          <p:spPr>
            <a:xfrm>
              <a:off x="4457700" y="2173771"/>
              <a:ext cx="152400" cy="152401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2046514" y="3867648"/>
              <a:ext cx="152400" cy="152401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7467600" y="3769420"/>
              <a:ext cx="152400" cy="152401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7010400" y="3921821"/>
              <a:ext cx="152400" cy="152401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2590800" y="3907959"/>
              <a:ext cx="152400" cy="152401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5029200" y="2078776"/>
              <a:ext cx="152400" cy="152401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Exemplo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do </a:t>
            </a: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protocolo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Spanning Tree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04799" y="5334000"/>
            <a:ext cx="8763001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Evita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ocorrência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looping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Uma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trajetória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ativa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entre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dispositivos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ou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estações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err="1" smtClean="0">
                <a:latin typeface="Arial" pitchFamily="34" charset="0"/>
                <a:cs typeface="Arial" pitchFamily="34" charset="0"/>
              </a:rPr>
              <a:t>Gerenciáveis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Layer 2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4241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32881495"/>
              </p:ext>
            </p:extLst>
          </p:nvPr>
        </p:nvGraphicFramePr>
        <p:xfrm>
          <a:off x="76200" y="1752600"/>
          <a:ext cx="8991600" cy="4734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219200"/>
                <a:gridCol w="1524000"/>
                <a:gridCol w="762000"/>
                <a:gridCol w="838200"/>
                <a:gridCol w="2201333"/>
                <a:gridCol w="999067"/>
              </a:tblGrid>
              <a:tr h="71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Image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Product Name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10/100</a:t>
                      </a:r>
                      <a:r>
                        <a:rPr lang="en-US" sz="1400" baseline="0" dirty="0" smtClean="0"/>
                        <a:t> ports</a:t>
                      </a:r>
                      <a:endParaRPr lang="en-US" sz="1400" dirty="0" smtClean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Gigabit ports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features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</a:tr>
              <a:tr h="6400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TL2-E284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24-Port 10/100 Mbps Layer 2 Switch w/ 4 Gigabit Ports &amp; 2 Shared Mini-GBIC Slots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 x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4 x</a:t>
                      </a:r>
                      <a:b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(2 SFP)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12.8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Supports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Port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Trunking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Load Balancing, SNMP, IGMP, VLAN and more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348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TE100-S810Fi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8-Port 10/100 Mbps Layer 2 Managed Switch with 100Base-FX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Port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 x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3.8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switching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capaicty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Supports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Port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Trunking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Load Balancing, SNMP, IGMP, VLAN and more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0943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TL2-G244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24-Port Gigabit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Layer 2 Switch with 4 Shared Mini-GBIC slots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 x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(2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SFP)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48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Supports Port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Trunking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Mirroring, IGMP, Static &amp; Dynamic VLAN, RMON,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QoS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STP and more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0943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TEG-S811Fi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8-Port 10/100 Mbps Layer 2 Managed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Switch with Gigabit Copper and Mini-GBIC Slot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 x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 x </a:t>
                      </a:r>
                    </a:p>
                    <a:p>
                      <a:pPr algn="ctr"/>
                      <a:r>
                        <a:rPr lang="en-US" sz="1200" smtClean="0">
                          <a:solidFill>
                            <a:schemeClr val="bg1"/>
                          </a:solidFill>
                        </a:rPr>
                        <a:t>(2</a:t>
                      </a:r>
                      <a:r>
                        <a:rPr lang="en-US" sz="1200" baseline="0" smtClean="0">
                          <a:solidFill>
                            <a:schemeClr val="bg1"/>
                          </a:solidFill>
                        </a:rPr>
                        <a:t> SFP)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5.6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Supports Port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Trunking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, Load Balancing, SNMP, IGMP, and VLAN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75" y="2849550"/>
            <a:ext cx="1353761" cy="43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67" y="3688845"/>
            <a:ext cx="1331083" cy="46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97" y="5715000"/>
            <a:ext cx="1439223" cy="68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67" y="4914627"/>
            <a:ext cx="1375533" cy="40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err="1" smtClean="0">
                <a:latin typeface="Arial" pitchFamily="34" charset="0"/>
                <a:cs typeface="Arial" pitchFamily="34" charset="0"/>
              </a:rPr>
              <a:t>Gerenciáveis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Layer 2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Switches </a:t>
            </a: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Gerenciáveis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800" b="1" kern="0" dirty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Layer 2 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Overview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490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TL2-E284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24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10/100 Mbps Layer 2 com</a:t>
            </a:r>
            <a:b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</a:b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4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e 2 slots Mini-GBIC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compartilhados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503169"/>
            <a:ext cx="5029201" cy="1603075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Suporte a SNMP (v1, v2, v3), 802.1X, RSTP, MSTP 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24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10/100 Mbps Auto-MDIX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4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Gigabit, 2 x slots SFP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compatilhados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e 1 x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console RS-232 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12.8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Port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Mirroring, IGMP, VLAN, RMON,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STP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mais</a:t>
            </a:r>
            <a:endParaRPr lang="en-US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err="1" smtClean="0">
                <a:latin typeface="Arial" pitchFamily="34" charset="0"/>
                <a:cs typeface="Arial" pitchFamily="34" charset="0"/>
              </a:rPr>
              <a:t>Gerenciáveis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Layer 2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2326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TL2-G244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24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Layer 2 com </a:t>
            </a:r>
            <a:b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</a:b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4 slots Mini-GBIC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compatilhados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2" y="2369257"/>
            <a:ext cx="5679368" cy="166934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SNMP (v1, v2, v3), 802.1X, RTSP e MSTP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24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Gigabit Auto-MDIX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4  slots SFP (Mini-GBIC)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compartilhados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1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console RS-232 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48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Gbps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Port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Mirroring, IGMP, VLAN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Estática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Dinámica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VLAN, RMON,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STP,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mais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err="1" smtClean="0">
                <a:latin typeface="Arial" pitchFamily="34" charset="0"/>
                <a:cs typeface="Arial" pitchFamily="34" charset="0"/>
              </a:rPr>
              <a:t>Gerenciáveis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Layer 2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1811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Porque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optar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800" b="1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TRENDnet</a:t>
            </a: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?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err="1" smtClean="0">
                <a:latin typeface="Arial" pitchFamily="34" charset="0"/>
                <a:cs typeface="Arial" pitchFamily="34" charset="0"/>
              </a:rPr>
              <a:t>Vantagens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latin typeface="Arial" pitchFamily="34" charset="0"/>
                <a:cs typeface="Arial" pitchFamily="34" charset="0"/>
              </a:rPr>
              <a:t>daTRENDnet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2402175"/>
            <a:ext cx="7848600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Desempenho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premiado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22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anos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no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mercado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Produtos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ecursos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advançados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Produtos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alta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ualitade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Liderança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em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preço-desempenho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7578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Quiz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1066800"/>
            <a:ext cx="8763000" cy="543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Nomei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características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chaves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dos switches Web 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Smart?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VLAN, Port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Trunking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, SNMP, 802.1X, e STP</a:t>
            </a:r>
          </a:p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Os Switches Web Smart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TRENDnet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utilizam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funções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Camada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2?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Sim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TRENDnet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oferece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switches Web Smart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rack?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Sim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TRENDnet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oferece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switches Web Smart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PoE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?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Sim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TRENDnet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oferece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swiches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camada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2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rack?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Sim</a:t>
            </a:r>
          </a:p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 SNMP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permite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monitorar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o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trafego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da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rede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. (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Verdadeiro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/ </a:t>
            </a: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Falso</a:t>
            </a:r>
            <a:r>
              <a:rPr lang="en-US" sz="2300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)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Verdadeiro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8906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Q &amp; A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2895600"/>
            <a:ext cx="86106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8"/>
                <a:cs typeface="Arial" pitchFamily="34" charset="0"/>
              </a:rPr>
              <a:t>Perguntas</a:t>
            </a:r>
            <a:r>
              <a:rPr lang="en-US" sz="8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8"/>
                <a:cs typeface="Arial" pitchFamily="34" charset="0"/>
              </a:rPr>
              <a:t>?</a:t>
            </a:r>
            <a:endParaRPr lang="en-US" sz="8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8904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" y="0"/>
            <a:ext cx="91516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4419600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Tahoma" pitchFamily="34" charset="0"/>
              </a:rPr>
              <a:t>Obrigado</a:t>
            </a:r>
            <a:endParaRPr lang="en-US" sz="1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623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Introdução a Switches Não-Gerenciáveis</a:t>
            </a:r>
            <a:endParaRPr lang="en-US" b="1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2180779"/>
            <a:ext cx="7848600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sz="2300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Características</a:t>
            </a: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defRPr/>
            </a:pPr>
            <a:endParaRPr lang="en-US" sz="2300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Ideal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aplicações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dados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medianos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ou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leves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Não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requer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gerenciamento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suporte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segurança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Comprovada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confiabilidade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qualidade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Instalação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rápida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Plug &amp; Play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Pronto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Windows, Linux e Mac</a:t>
            </a:r>
          </a:p>
          <a:p>
            <a:pPr marL="800100" lvl="1" indent="-342900">
              <a:spcBef>
                <a:spcPts val="552"/>
              </a:spcBef>
              <a:buBlip>
                <a:blip r:embed="rId2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Garantia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limitada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3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anos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006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23972080"/>
              </p:ext>
            </p:extLst>
          </p:nvPr>
        </p:nvGraphicFramePr>
        <p:xfrm>
          <a:off x="195263" y="1752600"/>
          <a:ext cx="8720138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756"/>
                <a:gridCol w="1050581"/>
                <a:gridCol w="1600200"/>
                <a:gridCol w="914400"/>
                <a:gridCol w="2514600"/>
                <a:gridCol w="990601"/>
              </a:tblGrid>
              <a:tr h="71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Image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 Name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10/100 ports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features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</a:tr>
              <a:tr h="6400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TE100-S5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5-Port 10/100 Mbps Fast Ethernet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5x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Build a reliable Fast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Ethernet network in minutes 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Auto-Negotiation optimizes networking speeds for all 5 ports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348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TE100-S8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8-Port 10/100 Mbps Fast Ethernet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Build a reliable Fast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Ethernet network in minutes 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Auto-Negotiation optimizes networking speeds for all 8 ports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0943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TE100-S50g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5-Port 10/100 Mbps GREENnet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5x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40%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GREENnet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Plug &amp; Play with this sturdy metal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87402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TE100-S80g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5-Port 10/100 Mbps GREENnet Switch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8x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40%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GREENnet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Plug &amp; Play with this sturdy metal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045" y="2665767"/>
            <a:ext cx="1270001" cy="677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045" y="3575657"/>
            <a:ext cx="1313878" cy="92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046" y="4572000"/>
            <a:ext cx="1326446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322" y="5340319"/>
            <a:ext cx="1441893" cy="96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10/100 Mbps Switches Overview</a:t>
            </a:r>
            <a:endParaRPr lang="en-US" b="1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798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17647476"/>
              </p:ext>
            </p:extLst>
          </p:nvPr>
        </p:nvGraphicFramePr>
        <p:xfrm>
          <a:off x="195263" y="1752600"/>
          <a:ext cx="8720138" cy="4322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337"/>
                <a:gridCol w="1143000"/>
                <a:gridCol w="1600200"/>
                <a:gridCol w="914400"/>
                <a:gridCol w="2514600"/>
                <a:gridCol w="990601"/>
              </a:tblGrid>
              <a:tr h="71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Image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 Name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10/100 ports</a:t>
                      </a:r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features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</a:t>
                      </a:r>
                      <a:endParaRPr lang="en-US" sz="1400" dirty="0"/>
                    </a:p>
                  </a:txBody>
                  <a:tcPr marL="91447" marR="91447" marT="45708" marB="45708" anchor="ctr">
                    <a:solidFill>
                      <a:srgbClr val="233550"/>
                    </a:solidFill>
                  </a:tcPr>
                </a:tc>
              </a:tr>
              <a:tr h="6400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TE100-S16D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16-Port </a:t>
                      </a:r>
                    </a:p>
                    <a:p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10/100 Mbps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16x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Compact desktop switch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3.2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348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TE100-S24D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24-Port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10/100 Mbps Switch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Compact desktop switch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4.8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348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TE100-S16Eg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16-Port </a:t>
                      </a:r>
                    </a:p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10/100 Mbps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16x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40% GREENnet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power savings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Plug &amp; Play with this sturdy metal switch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60943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TE100-S16g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16-Port </a:t>
                      </a:r>
                    </a:p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10/100 Mbps Switch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16x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40%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GREENnet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3.2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 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  <a:tr h="87402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7" marR="91447" marT="45708" marB="45708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TE100-S24g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24-Port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10/100 Mbps GREENnet Switch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24x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Up to 40% GREENnet power savings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4.8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switching capacity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3-year limited</a:t>
                      </a:r>
                    </a:p>
                  </a:txBody>
                  <a:tcPr marL="91447" marR="91447" marT="45708" marB="45708" anchor="ctr">
                    <a:solidFill>
                      <a:srgbClr val="729AA8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045" y="2493669"/>
            <a:ext cx="1270001" cy="57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045" y="3772282"/>
            <a:ext cx="1313878" cy="87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030" y="4648200"/>
            <a:ext cx="1438258" cy="42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322" y="3122865"/>
            <a:ext cx="1441893" cy="63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030" y="5410200"/>
            <a:ext cx="1441893" cy="4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" y="1049030"/>
            <a:ext cx="845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10/100 Mbps Switches Overview</a:t>
            </a:r>
            <a:endParaRPr lang="en-US" b="1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869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TE100-S5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Switch 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5 portas10/100 Mbps</a:t>
            </a:r>
            <a:endParaRPr lang="en-US" altLang="zh-TW" sz="2000" dirty="0" smtClean="0">
              <a:latin typeface="Tahoma" pitchFamily="34" charset="0"/>
              <a:ea typeface="PMingLiU" charset="-12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81200"/>
            <a:ext cx="4221086" cy="2253342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5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10/100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Mbps Auto-MDIX 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Controle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Fluxo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filtragem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pacotes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Unidade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compacta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comprovada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confiabilidade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Store &amp; Forward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Modelo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econômico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	</a:t>
            </a:r>
            <a:endParaRPr lang="en-US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306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TE100-S80g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8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10/100 Mbps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GREENnet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6" y="1926193"/>
            <a:ext cx="4311542" cy="2874361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8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10/100 Mbps RJ-45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Controle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Fluxo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filtragem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pacotes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Unidade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ompacta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comprovada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confiabilidade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Store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&amp;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Forward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Modelo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econômico</a:t>
            </a:r>
            <a:endParaRPr lang="en-US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57400"/>
            <a:ext cx="3371088" cy="13746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566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49030"/>
            <a:ext cx="84582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TE100-S16D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Switch 16 </a:t>
            </a:r>
            <a:r>
              <a:rPr lang="en-US" sz="2300" kern="0" dirty="0" err="1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sz="2300" kern="0" dirty="0" smtClean="0">
                <a:solidFill>
                  <a:srgbClr val="00B0F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10/100 Mbps </a:t>
            </a:r>
            <a:endParaRPr lang="en-US" sz="2300" dirty="0">
              <a:solidFill>
                <a:srgbClr val="00B0F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7400"/>
            <a:ext cx="4696738" cy="2132272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99" y="4310743"/>
            <a:ext cx="8763001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16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portas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10/100 Mbps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Auto-MDIX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Capacidade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3.2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G</a:t>
            </a: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Controle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de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fluxo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802.3x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full-duplex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Chaveamento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Store 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&amp; Forward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RAM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para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Buffer de dados 1.25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Mbits</a:t>
            </a:r>
            <a:endParaRPr lang="en-US" kern="0" dirty="0" smtClean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marL="342900" indent="-342900">
              <a:spcBef>
                <a:spcPts val="552"/>
              </a:spcBef>
              <a:buBlip>
                <a:blip r:embed="rId3"/>
              </a:buBlip>
              <a:defRPr/>
            </a:pP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Entradas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kern="0" dirty="0" err="1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Endereços</a:t>
            </a:r>
            <a:r>
              <a:rPr lang="en-US" kern="0" dirty="0" smtClean="0">
                <a:latin typeface="Arial" pitchFamily="34" charset="0"/>
                <a:ea typeface="Arial Unicode MS" pitchFamily="34" charset="-128"/>
                <a:cs typeface="Arial" pitchFamily="34" charset="0"/>
              </a:rPr>
              <a:t> MAC 4K </a:t>
            </a:r>
            <a:endParaRPr lang="en-US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22225"/>
            <a:ext cx="68849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Switches Não-Gerenciáveis	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6909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eme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eaLnBrk="0" hangingPunct="0">
          <a:lnSpc>
            <a:spcPct val="150000"/>
          </a:lnSpc>
          <a:spcBef>
            <a:spcPct val="20000"/>
          </a:spcBef>
          <a:buFontTx/>
          <a:buBlip>
            <a:blip xmlns:r="http://schemas.openxmlformats.org/officeDocument/2006/relationships" r:embed="rId1"/>
          </a:buBlip>
          <a:defRPr sz="2200" b="1" kern="100" dirty="0" smtClean="0">
            <a:solidFill>
              <a:schemeClr val="accent2"/>
            </a:solidFill>
            <a:latin typeface="Book Antiqua" pitchFamily="18" charset="0"/>
            <a:ea typeface="Verdana" pitchFamily="34" charset="0"/>
            <a:cs typeface="Verdana" pitchFamily="34" charset="0"/>
          </a:defRPr>
        </a:defPPr>
      </a:lst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18536</TotalTime>
  <Words>1986</Words>
  <Application>Microsoft Office PowerPoint</Application>
  <PresentationFormat>On-screen Show (4:3)</PresentationFormat>
  <Paragraphs>468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Default Design</vt:lpstr>
      <vt:lpstr>Theme1</vt:lpstr>
      <vt:lpstr>1_Custom Design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Gabriel Reichenthal</dc:creator>
  <cp:lastModifiedBy>denis</cp:lastModifiedBy>
  <cp:revision>1581</cp:revision>
  <cp:lastPrinted>2012-09-18T01:18:04Z</cp:lastPrinted>
  <dcterms:created xsi:type="dcterms:W3CDTF">2007-07-02T23:35:45Z</dcterms:created>
  <dcterms:modified xsi:type="dcterms:W3CDTF">2013-11-29T21:08:32Z</dcterms:modified>
</cp:coreProperties>
</file>